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45f38ccde5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45f38ccde5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45f38ccde5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45f38ccde5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45f38ccde5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45f38ccde5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45f38ccde5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45f38ccde5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45f38ccde5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45f38ccde5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45f38ccde5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45f38ccde5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45f38ccde5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45f38ccde5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45f38ccde5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45f38ccde5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45f38ccde5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45f38ccde5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45f38ccde5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45f38ccde5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45f38ccde5_0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45f38ccde5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45f38ccde5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45f38ccde5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45f38ccde5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45f38ccde5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Akıllı Robot Süpürge Business Case</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tr" sz="2000">
                <a:latin typeface="Calibri"/>
                <a:ea typeface="Calibri"/>
                <a:cs typeface="Calibri"/>
                <a:sym typeface="Calibri"/>
              </a:rPr>
              <a:t>Şeymanur Koç</a:t>
            </a:r>
            <a:endParaRPr b="1" sz="2000">
              <a:latin typeface="Calibri"/>
              <a:ea typeface="Calibri"/>
              <a:cs typeface="Calibri"/>
              <a:sym typeface="Calibri"/>
            </a:endParaRPr>
          </a:p>
        </p:txBody>
      </p:sp>
      <p:sp>
        <p:nvSpPr>
          <p:cNvPr id="74" name="Google Shape;74;p13"/>
          <p:cNvSpPr txBox="1"/>
          <p:nvPr/>
        </p:nvSpPr>
        <p:spPr>
          <a:xfrm>
            <a:off x="2384275" y="2306450"/>
            <a:ext cx="6331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tr" sz="2000">
                <a:solidFill>
                  <a:schemeClr val="lt1"/>
                </a:solidFill>
                <a:latin typeface="Lato"/>
                <a:ea typeface="Lato"/>
                <a:cs typeface="Lato"/>
                <a:sym typeface="Lato"/>
              </a:rPr>
              <a:t>Tech Masters Product Management Bootcamp</a:t>
            </a:r>
            <a:endParaRPr b="1" sz="20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2"/>
          <p:cNvSpPr txBox="1"/>
          <p:nvPr>
            <p:ph type="title"/>
          </p:nvPr>
        </p:nvSpPr>
        <p:spPr>
          <a:xfrm>
            <a:off x="3032350" y="1008425"/>
            <a:ext cx="5747700" cy="1133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tr" sz="4244"/>
              <a:t>9</a:t>
            </a:r>
            <a:r>
              <a:rPr lang="tr" sz="4244"/>
              <a:t>- </a:t>
            </a:r>
            <a:r>
              <a:rPr lang="tr" sz="4133"/>
              <a:t>Stratejiler Uyumu</a:t>
            </a:r>
            <a:endParaRPr b="0" sz="1988">
              <a:solidFill>
                <a:schemeClr val="dk2"/>
              </a:solidFill>
              <a:latin typeface="Arial"/>
              <a:ea typeface="Arial"/>
              <a:cs typeface="Arial"/>
              <a:sym typeface="Arial"/>
            </a:endParaRPr>
          </a:p>
          <a:p>
            <a:pPr indent="0" lvl="0" marL="0" rtl="0" algn="ctr">
              <a:spcBef>
                <a:spcPts val="0"/>
              </a:spcBef>
              <a:spcAft>
                <a:spcPts val="0"/>
              </a:spcAft>
              <a:buNone/>
            </a:pPr>
            <a:r>
              <a:t/>
            </a:r>
            <a:endParaRPr/>
          </a:p>
        </p:txBody>
      </p:sp>
      <p:sp>
        <p:nvSpPr>
          <p:cNvPr id="137" name="Google Shape;137;p22"/>
          <p:cNvSpPr txBox="1"/>
          <p:nvPr>
            <p:ph idx="4294967295" type="body"/>
          </p:nvPr>
        </p:nvSpPr>
        <p:spPr>
          <a:xfrm>
            <a:off x="3060476" y="1622125"/>
            <a:ext cx="5670000" cy="3002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tr" sz="1400">
                <a:solidFill>
                  <a:schemeClr val="lt1"/>
                </a:solidFill>
                <a:latin typeface="Calibri"/>
                <a:ea typeface="Calibri"/>
                <a:cs typeface="Calibri"/>
                <a:sym typeface="Calibri"/>
              </a:rPr>
              <a:t>Hedef kitlemiz geniş olduğu için bu projeye büyük kazançlar getirmesi</a:t>
            </a:r>
            <a:endParaRPr sz="1400">
              <a:solidFill>
                <a:schemeClr val="lt1"/>
              </a:solidFill>
              <a:latin typeface="Calibri"/>
              <a:ea typeface="Calibri"/>
              <a:cs typeface="Calibri"/>
              <a:sym typeface="Calibri"/>
            </a:endParaRPr>
          </a:p>
          <a:p>
            <a:pPr indent="0" lvl="0" marL="0" rtl="0" algn="l">
              <a:spcBef>
                <a:spcPts val="0"/>
              </a:spcBef>
              <a:spcAft>
                <a:spcPts val="0"/>
              </a:spcAft>
              <a:buNone/>
            </a:pPr>
            <a:r>
              <a:rPr lang="tr" sz="1400">
                <a:solidFill>
                  <a:schemeClr val="lt1"/>
                </a:solidFill>
                <a:latin typeface="Calibri"/>
                <a:ea typeface="Calibri"/>
                <a:cs typeface="Calibri"/>
                <a:sym typeface="Calibri"/>
              </a:rPr>
              <a:t>olası bir durum. Firmamız ise zaten hayatı kolaylaştırmak üzere girişimlerde bulunduğundan dolayı firmanın stratejilerine uygun olarak gidilecek.</a:t>
            </a:r>
            <a:endParaRPr sz="1400">
              <a:solidFill>
                <a:schemeClr val="lt1"/>
              </a:solidFill>
              <a:latin typeface="Calibri"/>
              <a:ea typeface="Calibri"/>
              <a:cs typeface="Calibri"/>
              <a:sym typeface="Calibri"/>
            </a:endParaRPr>
          </a:p>
        </p:txBody>
      </p:sp>
      <p:pic>
        <p:nvPicPr>
          <p:cNvPr id="138" name="Google Shape;138;p22"/>
          <p:cNvPicPr preferRelativeResize="0"/>
          <p:nvPr/>
        </p:nvPicPr>
        <p:blipFill>
          <a:blip r:embed="rId3">
            <a:alphaModFix/>
          </a:blip>
          <a:stretch>
            <a:fillRect/>
          </a:stretch>
        </p:blipFill>
        <p:spPr>
          <a:xfrm>
            <a:off x="276663" y="1759700"/>
            <a:ext cx="2755686" cy="1837124"/>
          </a:xfrm>
          <a:prstGeom prst="rect">
            <a:avLst/>
          </a:prstGeom>
          <a:noFill/>
          <a:ln>
            <a:noFill/>
          </a:ln>
        </p:spPr>
      </p:pic>
      <p:pic>
        <p:nvPicPr>
          <p:cNvPr id="139" name="Google Shape;139;p22"/>
          <p:cNvPicPr preferRelativeResize="0"/>
          <p:nvPr/>
        </p:nvPicPr>
        <p:blipFill>
          <a:blip r:embed="rId4">
            <a:alphaModFix/>
          </a:blip>
          <a:stretch>
            <a:fillRect/>
          </a:stretch>
        </p:blipFill>
        <p:spPr>
          <a:xfrm>
            <a:off x="3156100" y="2456122"/>
            <a:ext cx="4645150" cy="2199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txBox="1"/>
          <p:nvPr>
            <p:ph type="title"/>
          </p:nvPr>
        </p:nvSpPr>
        <p:spPr>
          <a:xfrm>
            <a:off x="3032350" y="1008425"/>
            <a:ext cx="5747700" cy="1133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tr" sz="4577"/>
              <a:t>10</a:t>
            </a:r>
            <a:r>
              <a:rPr lang="tr" sz="4577"/>
              <a:t>- </a:t>
            </a:r>
            <a:r>
              <a:rPr lang="tr" sz="4466"/>
              <a:t>Temel Riskler</a:t>
            </a:r>
            <a:endParaRPr b="0" sz="2322">
              <a:solidFill>
                <a:schemeClr val="dk2"/>
              </a:solidFill>
              <a:latin typeface="Arial"/>
              <a:ea typeface="Arial"/>
              <a:cs typeface="Arial"/>
              <a:sym typeface="Arial"/>
            </a:endParaRPr>
          </a:p>
          <a:p>
            <a:pPr indent="0" lvl="0" marL="0" rtl="0" algn="ctr">
              <a:spcBef>
                <a:spcPts val="0"/>
              </a:spcBef>
              <a:spcAft>
                <a:spcPts val="0"/>
              </a:spcAft>
              <a:buNone/>
            </a:pPr>
            <a:r>
              <a:t/>
            </a:r>
            <a:endParaRPr/>
          </a:p>
        </p:txBody>
      </p:sp>
      <p:sp>
        <p:nvSpPr>
          <p:cNvPr id="145" name="Google Shape;145;p23"/>
          <p:cNvSpPr txBox="1"/>
          <p:nvPr>
            <p:ph idx="4294967295" type="body"/>
          </p:nvPr>
        </p:nvSpPr>
        <p:spPr>
          <a:xfrm>
            <a:off x="3060476" y="1622125"/>
            <a:ext cx="5634600" cy="3002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tr" sz="1400">
                <a:solidFill>
                  <a:schemeClr val="lt1"/>
                </a:solidFill>
                <a:latin typeface="Calibri"/>
                <a:ea typeface="Calibri"/>
                <a:cs typeface="Calibri"/>
                <a:sym typeface="Calibri"/>
              </a:rPr>
              <a:t>Ürünlerin arızalanma durumları, yeterli reklam ve pazarlama yapılmaması durumunda satışın sağlanamaması, ilk yapılacak örnekler koltuk gibi tabanı zemine yakın eşyaların altına girememesinde kaynaklanacak şikayetler. Ürünün istenen miktarda toz çekememesi durumlarından kaynaklanacak riskler olabilir. Fakat </a:t>
            </a:r>
            <a:endParaRPr sz="1400">
              <a:solidFill>
                <a:schemeClr val="lt1"/>
              </a:solidFill>
              <a:latin typeface="Calibri"/>
              <a:ea typeface="Calibri"/>
              <a:cs typeface="Calibri"/>
              <a:sym typeface="Calibri"/>
            </a:endParaRPr>
          </a:p>
          <a:p>
            <a:pPr indent="0" lvl="0" marL="0" rtl="0" algn="l">
              <a:spcBef>
                <a:spcPts val="0"/>
              </a:spcBef>
              <a:spcAft>
                <a:spcPts val="0"/>
              </a:spcAft>
              <a:buNone/>
            </a:pPr>
            <a:r>
              <a:rPr lang="tr" sz="1400">
                <a:solidFill>
                  <a:schemeClr val="lt1"/>
                </a:solidFill>
                <a:latin typeface="Calibri"/>
                <a:ea typeface="Calibri"/>
                <a:cs typeface="Calibri"/>
                <a:sym typeface="Calibri"/>
              </a:rPr>
              <a:t>geri dönüşler üzerine ürün geliştirme çalışmaları yapılacaktır.</a:t>
            </a:r>
            <a:endParaRPr sz="1400">
              <a:solidFill>
                <a:schemeClr val="lt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txBox="1"/>
          <p:nvPr>
            <p:ph type="title"/>
          </p:nvPr>
        </p:nvSpPr>
        <p:spPr>
          <a:xfrm>
            <a:off x="3032350" y="1008425"/>
            <a:ext cx="5747700" cy="1133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tr" sz="4577"/>
              <a:t>11- </a:t>
            </a:r>
            <a:r>
              <a:rPr lang="tr" sz="4466"/>
              <a:t>Finansal Model</a:t>
            </a:r>
            <a:endParaRPr b="0" sz="2322">
              <a:solidFill>
                <a:schemeClr val="dk2"/>
              </a:solidFill>
              <a:latin typeface="Arial"/>
              <a:ea typeface="Arial"/>
              <a:cs typeface="Arial"/>
              <a:sym typeface="Arial"/>
            </a:endParaRPr>
          </a:p>
          <a:p>
            <a:pPr indent="0" lvl="0" marL="0" rtl="0" algn="ctr">
              <a:spcBef>
                <a:spcPts val="0"/>
              </a:spcBef>
              <a:spcAft>
                <a:spcPts val="0"/>
              </a:spcAft>
              <a:buNone/>
            </a:pPr>
            <a:r>
              <a:t/>
            </a:r>
            <a:endParaRPr/>
          </a:p>
        </p:txBody>
      </p:sp>
      <p:sp>
        <p:nvSpPr>
          <p:cNvPr id="151" name="Google Shape;151;p24"/>
          <p:cNvSpPr txBox="1"/>
          <p:nvPr>
            <p:ph idx="4294967295" type="body"/>
          </p:nvPr>
        </p:nvSpPr>
        <p:spPr>
          <a:xfrm>
            <a:off x="3060476" y="1622125"/>
            <a:ext cx="56628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400">
                <a:solidFill>
                  <a:schemeClr val="lt1"/>
                </a:solidFill>
                <a:latin typeface="Calibri"/>
                <a:ea typeface="Calibri"/>
                <a:cs typeface="Calibri"/>
                <a:sym typeface="Calibri"/>
              </a:rPr>
              <a:t> 	Ürün elektronik bir ürün olacağından dolayı Ar-Ge kısmı çok önemli olacak. Yapılacak yatırımların çoğu Ar-Ge üzerinde yoğunlaşacak. Alanında yetkili ve bilgili kişiler ile çalışılması gerekiyor. Herhangi bir duvara çarpma durumundan ürünün zarar görmemesi için kaliteli bir malzemeden dış yapısının yapılması gerekiyor. Mobil uygulama üzerinden yönetilebilme özelliğine sahip olduğundan dolayı bunun için akıllı telefonlara uygun ve güncel mobil uygulama tasarlanması gerekiyor. Reklam ve pazarlama kısmına önemli bütçeler yatırılması gerekiyor. </a:t>
            </a:r>
            <a:endParaRPr sz="1400">
              <a:solidFill>
                <a:schemeClr val="lt1"/>
              </a:solidFill>
              <a:latin typeface="Calibri"/>
              <a:ea typeface="Calibri"/>
              <a:cs typeface="Calibri"/>
              <a:sym typeface="Calibri"/>
            </a:endParaRPr>
          </a:p>
        </p:txBody>
      </p:sp>
      <p:pic>
        <p:nvPicPr>
          <p:cNvPr id="152" name="Google Shape;152;p24"/>
          <p:cNvPicPr preferRelativeResize="0"/>
          <p:nvPr/>
        </p:nvPicPr>
        <p:blipFill>
          <a:blip r:embed="rId3">
            <a:alphaModFix/>
          </a:blip>
          <a:stretch>
            <a:fillRect/>
          </a:stretch>
        </p:blipFill>
        <p:spPr>
          <a:xfrm>
            <a:off x="441500" y="1721150"/>
            <a:ext cx="2544400" cy="1908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type="title"/>
          </p:nvPr>
        </p:nvSpPr>
        <p:spPr>
          <a:xfrm>
            <a:off x="3032350" y="1008425"/>
            <a:ext cx="5747700" cy="1133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tr" sz="4577"/>
              <a:t>12- </a:t>
            </a:r>
            <a:r>
              <a:rPr lang="tr" sz="4466"/>
              <a:t>Çıkış Stratejisi</a:t>
            </a:r>
            <a:endParaRPr b="0" sz="2322">
              <a:solidFill>
                <a:schemeClr val="dk2"/>
              </a:solidFill>
              <a:latin typeface="Arial"/>
              <a:ea typeface="Arial"/>
              <a:cs typeface="Arial"/>
              <a:sym typeface="Arial"/>
            </a:endParaRPr>
          </a:p>
          <a:p>
            <a:pPr indent="0" lvl="0" marL="0" rtl="0" algn="ctr">
              <a:spcBef>
                <a:spcPts val="0"/>
              </a:spcBef>
              <a:spcAft>
                <a:spcPts val="0"/>
              </a:spcAft>
              <a:buNone/>
            </a:pPr>
            <a:r>
              <a:t/>
            </a:r>
            <a:endParaRPr/>
          </a:p>
        </p:txBody>
      </p:sp>
      <p:sp>
        <p:nvSpPr>
          <p:cNvPr id="158" name="Google Shape;158;p25"/>
          <p:cNvSpPr txBox="1"/>
          <p:nvPr>
            <p:ph idx="4294967295" type="body"/>
          </p:nvPr>
        </p:nvSpPr>
        <p:spPr>
          <a:xfrm>
            <a:off x="3060476" y="1622125"/>
            <a:ext cx="56628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400">
                <a:solidFill>
                  <a:schemeClr val="lt1"/>
                </a:solidFill>
                <a:latin typeface="Calibri"/>
                <a:ea typeface="Calibri"/>
                <a:cs typeface="Calibri"/>
                <a:sym typeface="Calibri"/>
              </a:rPr>
              <a:t> 	</a:t>
            </a:r>
            <a:r>
              <a:rPr lang="tr" sz="1400">
                <a:solidFill>
                  <a:schemeClr val="lt1"/>
                </a:solidFill>
                <a:latin typeface="Calibri"/>
                <a:ea typeface="Calibri"/>
                <a:cs typeface="Calibri"/>
                <a:sym typeface="Calibri"/>
              </a:rPr>
              <a:t>Zamandan tasarruf etme üzerine bir reklam ve pazarlama kampanyası sürdürülecek. Gerek televizyon kanallarına gerekse dijital medyaya doğru ve farkındalık yaratılabilecek reklamlar verilmesi gerekiyor. Dijital medya reklamlarına influencerlarda dahil olacaktır. </a:t>
            </a:r>
            <a:endParaRPr sz="1400">
              <a:solidFill>
                <a:schemeClr val="lt1"/>
              </a:solidFill>
              <a:latin typeface="Calibri"/>
              <a:ea typeface="Calibri"/>
              <a:cs typeface="Calibri"/>
              <a:sym typeface="Calibri"/>
            </a:endParaRPr>
          </a:p>
          <a:p>
            <a:pPr indent="0" lvl="0" marL="0" rtl="0" algn="l">
              <a:spcBef>
                <a:spcPts val="0"/>
              </a:spcBef>
              <a:spcAft>
                <a:spcPts val="0"/>
              </a:spcAft>
              <a:buNone/>
            </a:pPr>
            <a:r>
              <a:rPr lang="tr" sz="1400">
                <a:solidFill>
                  <a:schemeClr val="lt1"/>
                </a:solidFill>
                <a:latin typeface="Calibri"/>
                <a:ea typeface="Calibri"/>
                <a:cs typeface="Calibri"/>
                <a:sym typeface="Calibri"/>
              </a:rPr>
              <a:t>	Ek olarak bir süre sonra üretimi başka bir şirkete devretme veya satma gibi bir durum olmayacağından sürekli kendini yenileyip geliştiren bir ekosisteme sahip olacak.</a:t>
            </a:r>
            <a:endParaRPr sz="1400">
              <a:solidFill>
                <a:schemeClr val="lt1"/>
              </a:solidFill>
              <a:latin typeface="Calibri"/>
              <a:ea typeface="Calibri"/>
              <a:cs typeface="Calibri"/>
              <a:sym typeface="Calibri"/>
            </a:endParaRPr>
          </a:p>
          <a:p>
            <a:pPr indent="0" lvl="0" marL="0" rtl="0" algn="l">
              <a:spcBef>
                <a:spcPts val="0"/>
              </a:spcBef>
              <a:spcAft>
                <a:spcPts val="0"/>
              </a:spcAft>
              <a:buNone/>
            </a:pPr>
            <a:r>
              <a:rPr lang="tr" sz="1400">
                <a:solidFill>
                  <a:schemeClr val="lt1"/>
                </a:solidFill>
                <a:latin typeface="Calibri"/>
                <a:ea typeface="Calibri"/>
                <a:cs typeface="Calibri"/>
                <a:sym typeface="Calibri"/>
              </a:rPr>
              <a:t> </a:t>
            </a:r>
            <a:endParaRPr sz="1400">
              <a:solidFill>
                <a:schemeClr val="lt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type="title"/>
          </p:nvPr>
        </p:nvSpPr>
        <p:spPr>
          <a:xfrm>
            <a:off x="406425" y="1806825"/>
            <a:ext cx="8296800" cy="15420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tr"/>
              <a:t>Dinlediğiniz için teşekkürler.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8" name="Shape 78"/>
        <p:cNvGrpSpPr/>
        <p:nvPr/>
      </p:nvGrpSpPr>
      <p:grpSpPr>
        <a:xfrm>
          <a:off x="0" y="0"/>
          <a:ext cx="0" cy="0"/>
          <a:chOff x="0" y="0"/>
          <a:chExt cx="0" cy="0"/>
        </a:xfrm>
      </p:grpSpPr>
      <p:sp>
        <p:nvSpPr>
          <p:cNvPr id="79" name="Google Shape;79;p1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tr">
                <a:solidFill>
                  <a:schemeClr val="lt1"/>
                </a:solidFill>
                <a:latin typeface="Lato"/>
                <a:ea typeface="Lato"/>
                <a:cs typeface="Lato"/>
                <a:sym typeface="Lato"/>
              </a:rPr>
              <a:t>1- Pazarda görülen problem nedir?</a:t>
            </a:r>
            <a:endParaRPr sz="4900">
              <a:solidFill>
                <a:schemeClr val="lt1"/>
              </a:solidFill>
              <a:latin typeface="Lato"/>
              <a:ea typeface="Lato"/>
              <a:cs typeface="Lato"/>
              <a:sym typeface="Lato"/>
            </a:endParaRPr>
          </a:p>
        </p:txBody>
      </p:sp>
      <p:sp>
        <p:nvSpPr>
          <p:cNvPr id="80" name="Google Shape;80;p14"/>
          <p:cNvSpPr txBox="1"/>
          <p:nvPr>
            <p:ph idx="1" type="body"/>
          </p:nvPr>
        </p:nvSpPr>
        <p:spPr>
          <a:xfrm>
            <a:off x="2400262" y="1156026"/>
            <a:ext cx="6321600" cy="3002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Clr>
                <a:schemeClr val="dk2"/>
              </a:buClr>
              <a:buSzPts val="1100"/>
              <a:buFont typeface="Arial"/>
              <a:buNone/>
            </a:pPr>
            <a:r>
              <a:rPr lang="tr" sz="1400">
                <a:solidFill>
                  <a:schemeClr val="lt1"/>
                </a:solidFill>
                <a:latin typeface="Calibri"/>
                <a:ea typeface="Calibri"/>
                <a:cs typeface="Calibri"/>
                <a:sym typeface="Calibri"/>
              </a:rPr>
              <a:t>Çalışan insanların, yaşlı insanların, evi süpürmeyi sevmeyen veya üşenen insanların daha kolay ve inovatif şekilde bu durumu çözmesini sağlayacak bir ürünün eksikliği insanlara bir problem yaratıyor. Ürünümüz bu problemi çözmek adına hayata geçirilecektir.</a:t>
            </a:r>
            <a:endParaRPr sz="2100">
              <a:solidFill>
                <a:schemeClr val="lt1"/>
              </a:solidFill>
              <a:latin typeface="Calibri"/>
              <a:ea typeface="Calibri"/>
              <a:cs typeface="Calibri"/>
              <a:sym typeface="Calibri"/>
            </a:endParaRPr>
          </a:p>
        </p:txBody>
      </p:sp>
      <p:pic>
        <p:nvPicPr>
          <p:cNvPr id="81" name="Google Shape;81;p14"/>
          <p:cNvPicPr preferRelativeResize="0"/>
          <p:nvPr/>
        </p:nvPicPr>
        <p:blipFill>
          <a:blip r:embed="rId3">
            <a:alphaModFix/>
          </a:blip>
          <a:stretch>
            <a:fillRect/>
          </a:stretch>
        </p:blipFill>
        <p:spPr>
          <a:xfrm>
            <a:off x="2504076" y="2678300"/>
            <a:ext cx="2455176" cy="1735875"/>
          </a:xfrm>
          <a:prstGeom prst="rect">
            <a:avLst/>
          </a:prstGeom>
          <a:noFill/>
          <a:ln>
            <a:noFill/>
          </a:ln>
        </p:spPr>
      </p:pic>
      <p:pic>
        <p:nvPicPr>
          <p:cNvPr id="82" name="Google Shape;82;p14"/>
          <p:cNvPicPr preferRelativeResize="0"/>
          <p:nvPr/>
        </p:nvPicPr>
        <p:blipFill>
          <a:blip r:embed="rId4">
            <a:alphaModFix/>
          </a:blip>
          <a:stretch>
            <a:fillRect/>
          </a:stretch>
        </p:blipFill>
        <p:spPr>
          <a:xfrm>
            <a:off x="99801" y="1156025"/>
            <a:ext cx="2300450" cy="3258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6" name="Shape 86"/>
        <p:cNvGrpSpPr/>
        <p:nvPr/>
      </p:nvGrpSpPr>
      <p:grpSpPr>
        <a:xfrm>
          <a:off x="0" y="0"/>
          <a:ext cx="0" cy="0"/>
          <a:chOff x="0" y="0"/>
          <a:chExt cx="0" cy="0"/>
        </a:xfrm>
      </p:grpSpPr>
      <p:sp>
        <p:nvSpPr>
          <p:cNvPr id="87" name="Google Shape;87;p15"/>
          <p:cNvSpPr txBox="1"/>
          <p:nvPr>
            <p:ph type="title"/>
          </p:nvPr>
        </p:nvSpPr>
        <p:spPr>
          <a:xfrm>
            <a:off x="2400250" y="498125"/>
            <a:ext cx="6321600" cy="11007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tr">
                <a:solidFill>
                  <a:schemeClr val="lt1"/>
                </a:solidFill>
                <a:latin typeface="Lato"/>
                <a:ea typeface="Lato"/>
                <a:cs typeface="Lato"/>
                <a:sym typeface="Lato"/>
              </a:rPr>
              <a:t>2- Pazarda yakalanabileceği düşünülen fırsatlar nelerdir ?</a:t>
            </a:r>
            <a:endParaRPr sz="4900">
              <a:solidFill>
                <a:schemeClr val="lt1"/>
              </a:solidFill>
              <a:latin typeface="Lato"/>
              <a:ea typeface="Lato"/>
              <a:cs typeface="Lato"/>
              <a:sym typeface="Lato"/>
            </a:endParaRPr>
          </a:p>
        </p:txBody>
      </p:sp>
      <p:sp>
        <p:nvSpPr>
          <p:cNvPr id="88" name="Google Shape;88;p15"/>
          <p:cNvSpPr txBox="1"/>
          <p:nvPr>
            <p:ph idx="1" type="body"/>
          </p:nvPr>
        </p:nvSpPr>
        <p:spPr>
          <a:xfrm>
            <a:off x="2400262" y="1737276"/>
            <a:ext cx="6321600" cy="3002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Clr>
                <a:schemeClr val="dk2"/>
              </a:buClr>
              <a:buSzPts val="1100"/>
              <a:buFont typeface="Arial"/>
              <a:buNone/>
            </a:pPr>
            <a:r>
              <a:rPr lang="tr" sz="1400">
                <a:solidFill>
                  <a:schemeClr val="lt1"/>
                </a:solidFill>
                <a:latin typeface="Calibri"/>
                <a:ea typeface="Calibri"/>
                <a:cs typeface="Calibri"/>
                <a:sym typeface="Calibri"/>
              </a:rPr>
              <a:t>Tüm evlerde ve ofis,büro tarzı işyerlerinde yer alabilecek bir ürün olmakla birlikte herkesin işini kolaylaştırıp zamandan tasarruf etmesini sağlayacak yeni bir ürün olarak piyasaya sunulacak ve pazarda yerini alacak.</a:t>
            </a:r>
            <a:endParaRPr sz="1400">
              <a:solidFill>
                <a:schemeClr val="lt1"/>
              </a:solidFill>
              <a:latin typeface="Calibri"/>
              <a:ea typeface="Calibri"/>
              <a:cs typeface="Calibri"/>
              <a:sym typeface="Calibri"/>
            </a:endParaRPr>
          </a:p>
          <a:p>
            <a:pPr indent="0" lvl="0" marL="0" rtl="0" algn="l">
              <a:spcBef>
                <a:spcPts val="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title"/>
          </p:nvPr>
        </p:nvSpPr>
        <p:spPr>
          <a:xfrm>
            <a:off x="3070775" y="655275"/>
            <a:ext cx="5672700" cy="11412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2"/>
              </a:buClr>
              <a:buSzPts val="990"/>
              <a:buFont typeface="Arial"/>
              <a:buNone/>
            </a:pPr>
            <a:r>
              <a:rPr lang="tr" sz="3000">
                <a:latin typeface="Arial"/>
                <a:ea typeface="Arial"/>
                <a:cs typeface="Arial"/>
                <a:sym typeface="Arial"/>
              </a:rPr>
              <a:t>3- Ürün açıklaması ve çözümü nedir?</a:t>
            </a:r>
            <a:endParaRPr sz="3000"/>
          </a:p>
        </p:txBody>
      </p:sp>
      <p:sp>
        <p:nvSpPr>
          <p:cNvPr id="94" name="Google Shape;94;p16"/>
          <p:cNvSpPr txBox="1"/>
          <p:nvPr>
            <p:ph idx="4294967295" type="body"/>
          </p:nvPr>
        </p:nvSpPr>
        <p:spPr>
          <a:xfrm>
            <a:off x="3070776" y="1706575"/>
            <a:ext cx="5672700" cy="3002400"/>
          </a:xfrm>
          <a:prstGeom prst="rect">
            <a:avLst/>
          </a:prstGeom>
        </p:spPr>
        <p:txBody>
          <a:bodyPr anchorCtr="0" anchor="t" bIns="91425" lIns="91425" spcFirstLastPara="1" rIns="91425" wrap="square" tIns="91425">
            <a:noAutofit/>
          </a:bodyPr>
          <a:lstStyle/>
          <a:p>
            <a:pPr indent="457200" lvl="0" marL="0" rtl="0" algn="l">
              <a:lnSpc>
                <a:spcPct val="105000"/>
              </a:lnSpc>
              <a:spcBef>
                <a:spcPts val="0"/>
              </a:spcBef>
              <a:spcAft>
                <a:spcPts val="0"/>
              </a:spcAft>
              <a:buNone/>
            </a:pPr>
            <a:r>
              <a:rPr lang="tr" sz="1400">
                <a:solidFill>
                  <a:schemeClr val="lt1"/>
                </a:solidFill>
                <a:latin typeface="Calibri"/>
                <a:ea typeface="Calibri"/>
                <a:cs typeface="Calibri"/>
                <a:sym typeface="Calibri"/>
              </a:rPr>
              <a:t>Robot süpürgemiz uzaktan kablosuz bir şekilde kontrol edilerek zamandan tasarruf etmeyi sağlayacak ve insanlar için zaman boşluğu yaratacak. Bu da insanların dinlenmesine veya farklı aktiviteler yapmasına daha rahat olanaklar sağlayacak. </a:t>
            </a:r>
            <a:endParaRPr sz="1400">
              <a:solidFill>
                <a:schemeClr val="lt1"/>
              </a:solidFill>
              <a:latin typeface="Calibri"/>
              <a:ea typeface="Calibri"/>
              <a:cs typeface="Calibri"/>
              <a:sym typeface="Calibri"/>
            </a:endParaRPr>
          </a:p>
          <a:p>
            <a:pPr indent="457200" lvl="0" marL="0" rtl="0" algn="l">
              <a:lnSpc>
                <a:spcPct val="105000"/>
              </a:lnSpc>
              <a:spcBef>
                <a:spcPts val="0"/>
              </a:spcBef>
              <a:spcAft>
                <a:spcPts val="0"/>
              </a:spcAft>
              <a:buNone/>
            </a:pPr>
            <a:r>
              <a:rPr lang="tr" sz="1400">
                <a:solidFill>
                  <a:schemeClr val="lt1"/>
                </a:solidFill>
                <a:latin typeface="Calibri"/>
                <a:ea typeface="Calibri"/>
                <a:cs typeface="Calibri"/>
                <a:sym typeface="Calibri"/>
              </a:rPr>
              <a:t>Özelliklerine gelecek olursak;</a:t>
            </a:r>
            <a:endParaRPr sz="1400">
              <a:solidFill>
                <a:schemeClr val="lt1"/>
              </a:solidFill>
              <a:latin typeface="Calibri"/>
              <a:ea typeface="Calibri"/>
              <a:cs typeface="Calibri"/>
              <a:sym typeface="Calibri"/>
            </a:endParaRPr>
          </a:p>
          <a:p>
            <a:pPr indent="-317500" lvl="0" marL="457200" rtl="0" algn="l">
              <a:lnSpc>
                <a:spcPct val="105000"/>
              </a:lnSpc>
              <a:spcBef>
                <a:spcPts val="0"/>
              </a:spcBef>
              <a:spcAft>
                <a:spcPts val="0"/>
              </a:spcAft>
              <a:buClr>
                <a:schemeClr val="lt1"/>
              </a:buClr>
              <a:buSzPts val="1400"/>
              <a:buFont typeface="Calibri"/>
              <a:buChar char="●"/>
            </a:pPr>
            <a:r>
              <a:rPr lang="tr" sz="1400">
                <a:solidFill>
                  <a:schemeClr val="lt1"/>
                </a:solidFill>
                <a:latin typeface="Calibri"/>
                <a:ea typeface="Calibri"/>
                <a:cs typeface="Calibri"/>
                <a:sym typeface="Calibri"/>
              </a:rPr>
              <a:t>Haritalama Özelliği</a:t>
            </a:r>
            <a:endParaRPr sz="1400">
              <a:solidFill>
                <a:schemeClr val="lt1"/>
              </a:solidFill>
              <a:latin typeface="Calibri"/>
              <a:ea typeface="Calibri"/>
              <a:cs typeface="Calibri"/>
              <a:sym typeface="Calibri"/>
            </a:endParaRPr>
          </a:p>
          <a:p>
            <a:pPr indent="-317500" lvl="0" marL="457200" rtl="0" algn="l">
              <a:lnSpc>
                <a:spcPct val="105000"/>
              </a:lnSpc>
              <a:spcBef>
                <a:spcPts val="0"/>
              </a:spcBef>
              <a:spcAft>
                <a:spcPts val="0"/>
              </a:spcAft>
              <a:buClr>
                <a:schemeClr val="lt1"/>
              </a:buClr>
              <a:buSzPts val="1400"/>
              <a:buFont typeface="Calibri"/>
              <a:buChar char="●"/>
            </a:pPr>
            <a:r>
              <a:rPr lang="tr" sz="1350">
                <a:solidFill>
                  <a:schemeClr val="lt1"/>
                </a:solidFill>
                <a:latin typeface="Calibri"/>
                <a:ea typeface="Calibri"/>
                <a:cs typeface="Calibri"/>
                <a:sym typeface="Calibri"/>
              </a:rPr>
              <a:t>Şarj Standına Kendi Dönmesi</a:t>
            </a:r>
            <a:endParaRPr sz="1350">
              <a:solidFill>
                <a:schemeClr val="lt1"/>
              </a:solidFill>
              <a:latin typeface="Calibri"/>
              <a:ea typeface="Calibri"/>
              <a:cs typeface="Calibri"/>
              <a:sym typeface="Calibri"/>
            </a:endParaRPr>
          </a:p>
          <a:p>
            <a:pPr indent="-314325" lvl="0" marL="457200" rtl="0" algn="l">
              <a:lnSpc>
                <a:spcPct val="105000"/>
              </a:lnSpc>
              <a:spcBef>
                <a:spcPts val="0"/>
              </a:spcBef>
              <a:spcAft>
                <a:spcPts val="0"/>
              </a:spcAft>
              <a:buClr>
                <a:schemeClr val="lt1"/>
              </a:buClr>
              <a:buSzPts val="1350"/>
              <a:buFont typeface="Calibri"/>
              <a:buChar char="●"/>
            </a:pPr>
            <a:r>
              <a:rPr lang="tr" sz="1350">
                <a:solidFill>
                  <a:schemeClr val="lt1"/>
                </a:solidFill>
                <a:latin typeface="Calibri"/>
                <a:ea typeface="Calibri"/>
                <a:cs typeface="Calibri"/>
                <a:sym typeface="Calibri"/>
              </a:rPr>
              <a:t>Sanal Duvar</a:t>
            </a:r>
            <a:endParaRPr sz="1350">
              <a:solidFill>
                <a:schemeClr val="lt1"/>
              </a:solidFill>
              <a:latin typeface="Calibri"/>
              <a:ea typeface="Calibri"/>
              <a:cs typeface="Calibri"/>
              <a:sym typeface="Calibri"/>
            </a:endParaRPr>
          </a:p>
          <a:p>
            <a:pPr indent="-314325" lvl="0" marL="457200" rtl="0" algn="l">
              <a:lnSpc>
                <a:spcPct val="105000"/>
              </a:lnSpc>
              <a:spcBef>
                <a:spcPts val="0"/>
              </a:spcBef>
              <a:spcAft>
                <a:spcPts val="0"/>
              </a:spcAft>
              <a:buClr>
                <a:schemeClr val="lt1"/>
              </a:buClr>
              <a:buSzPts val="1350"/>
              <a:buFont typeface="Calibri"/>
              <a:buChar char="●"/>
            </a:pPr>
            <a:r>
              <a:rPr lang="tr" sz="1350">
                <a:solidFill>
                  <a:schemeClr val="lt1"/>
                </a:solidFill>
                <a:latin typeface="Calibri"/>
                <a:ea typeface="Calibri"/>
                <a:cs typeface="Calibri"/>
                <a:sym typeface="Calibri"/>
              </a:rPr>
              <a:t>Zamanlayıcı</a:t>
            </a:r>
            <a:endParaRPr sz="1350">
              <a:solidFill>
                <a:schemeClr val="lt1"/>
              </a:solidFill>
              <a:latin typeface="Calibri"/>
              <a:ea typeface="Calibri"/>
              <a:cs typeface="Calibri"/>
              <a:sym typeface="Calibri"/>
            </a:endParaRPr>
          </a:p>
          <a:p>
            <a:pPr indent="0" lvl="0" marL="914400" rtl="0" algn="l">
              <a:lnSpc>
                <a:spcPct val="105000"/>
              </a:lnSpc>
              <a:spcBef>
                <a:spcPts val="0"/>
              </a:spcBef>
              <a:spcAft>
                <a:spcPts val="0"/>
              </a:spcAft>
              <a:buNone/>
            </a:pPr>
            <a:r>
              <a:t/>
            </a:r>
            <a:endParaRPr sz="1350">
              <a:solidFill>
                <a:schemeClr val="lt1"/>
              </a:solidFill>
              <a:latin typeface="Calibri"/>
              <a:ea typeface="Calibri"/>
              <a:cs typeface="Calibri"/>
              <a:sym typeface="Calibri"/>
            </a:endParaRPr>
          </a:p>
          <a:p>
            <a:pPr indent="0" lvl="0" marL="0" rtl="0" algn="l">
              <a:lnSpc>
                <a:spcPct val="105000"/>
              </a:lnSpc>
              <a:spcBef>
                <a:spcPts val="0"/>
              </a:spcBef>
              <a:spcAft>
                <a:spcPts val="0"/>
              </a:spcAft>
              <a:buNone/>
            </a:pPr>
            <a:r>
              <a:rPr lang="tr" sz="1400">
                <a:solidFill>
                  <a:schemeClr val="lt1"/>
                </a:solidFill>
                <a:latin typeface="Calibri"/>
                <a:ea typeface="Calibri"/>
                <a:cs typeface="Calibri"/>
                <a:sym typeface="Calibri"/>
              </a:rPr>
              <a:t> </a:t>
            </a:r>
            <a:endParaRPr sz="1400">
              <a:solidFill>
                <a:schemeClr val="lt1"/>
              </a:solidFill>
              <a:latin typeface="Calibri"/>
              <a:ea typeface="Calibri"/>
              <a:cs typeface="Calibri"/>
              <a:sym typeface="Calibri"/>
            </a:endParaRPr>
          </a:p>
          <a:p>
            <a:pPr indent="0" lvl="0" marL="0" rtl="0" algn="l">
              <a:lnSpc>
                <a:spcPct val="105000"/>
              </a:lnSpc>
              <a:spcBef>
                <a:spcPts val="0"/>
              </a:spcBef>
              <a:spcAft>
                <a:spcPts val="1200"/>
              </a:spcAft>
              <a:buNone/>
            </a:pPr>
            <a:r>
              <a:t/>
            </a:r>
            <a:endParaRPr sz="2100">
              <a:latin typeface="Calibri"/>
              <a:ea typeface="Calibri"/>
              <a:cs typeface="Calibri"/>
              <a:sym typeface="Calibri"/>
            </a:endParaRPr>
          </a:p>
        </p:txBody>
      </p:sp>
      <p:pic>
        <p:nvPicPr>
          <p:cNvPr id="95" name="Google Shape;95;p16"/>
          <p:cNvPicPr preferRelativeResize="0"/>
          <p:nvPr/>
        </p:nvPicPr>
        <p:blipFill>
          <a:blip r:embed="rId3">
            <a:alphaModFix/>
          </a:blip>
          <a:stretch>
            <a:fillRect/>
          </a:stretch>
        </p:blipFill>
        <p:spPr>
          <a:xfrm>
            <a:off x="114025" y="1833725"/>
            <a:ext cx="2895300" cy="1930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7"/>
          <p:cNvSpPr txBox="1"/>
          <p:nvPr>
            <p:ph type="title"/>
          </p:nvPr>
        </p:nvSpPr>
        <p:spPr>
          <a:xfrm>
            <a:off x="3024675" y="885600"/>
            <a:ext cx="5747700" cy="1133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tr"/>
              <a:t>4- Hedef Pazar Kitlesi?</a:t>
            </a:r>
            <a:endParaRPr b="0" sz="2655">
              <a:solidFill>
                <a:schemeClr val="dk2"/>
              </a:solidFill>
              <a:latin typeface="Arial"/>
              <a:ea typeface="Arial"/>
              <a:cs typeface="Arial"/>
              <a:sym typeface="Arial"/>
            </a:endParaRPr>
          </a:p>
          <a:p>
            <a:pPr indent="0" lvl="0" marL="0" rtl="0" algn="ctr">
              <a:spcBef>
                <a:spcPts val="0"/>
              </a:spcBef>
              <a:spcAft>
                <a:spcPts val="0"/>
              </a:spcAft>
              <a:buNone/>
            </a:pPr>
            <a:r>
              <a:t/>
            </a:r>
            <a:endParaRPr/>
          </a:p>
        </p:txBody>
      </p:sp>
      <p:sp>
        <p:nvSpPr>
          <p:cNvPr id="101" name="Google Shape;101;p17"/>
          <p:cNvSpPr txBox="1"/>
          <p:nvPr>
            <p:ph idx="4294967295" type="body"/>
          </p:nvPr>
        </p:nvSpPr>
        <p:spPr>
          <a:xfrm>
            <a:off x="3070776" y="1706575"/>
            <a:ext cx="5672700" cy="3002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Clr>
                <a:schemeClr val="dk2"/>
              </a:buClr>
              <a:buSzPts val="1100"/>
              <a:buFont typeface="Arial"/>
              <a:buNone/>
            </a:pPr>
            <a:r>
              <a:rPr lang="tr" sz="1400">
                <a:solidFill>
                  <a:schemeClr val="lt1"/>
                </a:solidFill>
                <a:latin typeface="Calibri"/>
                <a:ea typeface="Calibri"/>
                <a:cs typeface="Calibri"/>
                <a:sym typeface="Calibri"/>
              </a:rPr>
              <a:t>Hedef kitlemiz ev hanımları, çalışan ve yaşlı insanlar, ofis ve büro çalışanları olmak üzere 4 kesin hedef kitle ve bunun dışında evi olan ve evinde evcil hayvan besleyen bütün insanlar aslında hedef kitlemiz içerisinde yer alıyor.</a:t>
            </a:r>
            <a:endParaRPr sz="1650">
              <a:solidFill>
                <a:schemeClr val="lt1"/>
              </a:solidFill>
              <a:latin typeface="Calibri"/>
              <a:ea typeface="Calibri"/>
              <a:cs typeface="Calibri"/>
              <a:sym typeface="Calibri"/>
            </a:endParaRPr>
          </a:p>
          <a:p>
            <a:pPr indent="0" lvl="0" marL="914400" rtl="0" algn="l">
              <a:spcBef>
                <a:spcPts val="0"/>
              </a:spcBef>
              <a:spcAft>
                <a:spcPts val="0"/>
              </a:spcAft>
              <a:buNone/>
            </a:pPr>
            <a:r>
              <a:t/>
            </a:r>
            <a:endParaRPr sz="1350">
              <a:solidFill>
                <a:schemeClr val="lt1"/>
              </a:solidFill>
              <a:latin typeface="Arial"/>
              <a:ea typeface="Arial"/>
              <a:cs typeface="Arial"/>
              <a:sym typeface="Arial"/>
            </a:endParaRPr>
          </a:p>
          <a:p>
            <a:pPr indent="0" lvl="0" marL="0" rtl="0" algn="l">
              <a:spcBef>
                <a:spcPts val="0"/>
              </a:spcBef>
              <a:spcAft>
                <a:spcPts val="0"/>
              </a:spcAft>
              <a:buNone/>
            </a:pPr>
            <a:r>
              <a:rPr lang="tr" sz="1400">
                <a:solidFill>
                  <a:schemeClr val="lt1"/>
                </a:solidFill>
                <a:latin typeface="Arial"/>
                <a:ea typeface="Arial"/>
                <a:cs typeface="Arial"/>
                <a:sym typeface="Arial"/>
              </a:rPr>
              <a:t> </a:t>
            </a:r>
            <a:endParaRPr sz="1400">
              <a:solidFill>
                <a:schemeClr val="lt1"/>
              </a:solidFill>
              <a:latin typeface="Arial"/>
              <a:ea typeface="Arial"/>
              <a:cs typeface="Arial"/>
              <a:sym typeface="Arial"/>
            </a:endParaRPr>
          </a:p>
          <a:p>
            <a:pPr indent="0" lvl="0" marL="0" rtl="0" algn="l">
              <a:spcBef>
                <a:spcPts val="0"/>
              </a:spcBef>
              <a:spcAft>
                <a:spcPts val="1200"/>
              </a:spcAft>
              <a:buNone/>
            </a:pPr>
            <a:r>
              <a:t/>
            </a:r>
            <a:endParaRPr sz="2100"/>
          </a:p>
        </p:txBody>
      </p:sp>
      <p:pic>
        <p:nvPicPr>
          <p:cNvPr id="102" name="Google Shape;102;p17"/>
          <p:cNvPicPr preferRelativeResize="0"/>
          <p:nvPr/>
        </p:nvPicPr>
        <p:blipFill>
          <a:blip r:embed="rId3">
            <a:alphaModFix/>
          </a:blip>
          <a:stretch>
            <a:fillRect/>
          </a:stretch>
        </p:blipFill>
        <p:spPr>
          <a:xfrm>
            <a:off x="3179025" y="2785575"/>
            <a:ext cx="2487752" cy="1659324"/>
          </a:xfrm>
          <a:prstGeom prst="rect">
            <a:avLst/>
          </a:prstGeom>
          <a:noFill/>
          <a:ln>
            <a:noFill/>
          </a:ln>
        </p:spPr>
      </p:pic>
      <p:pic>
        <p:nvPicPr>
          <p:cNvPr id="103" name="Google Shape;103;p17"/>
          <p:cNvPicPr preferRelativeResize="0"/>
          <p:nvPr/>
        </p:nvPicPr>
        <p:blipFill>
          <a:blip r:embed="rId4">
            <a:alphaModFix/>
          </a:blip>
          <a:stretch>
            <a:fillRect/>
          </a:stretch>
        </p:blipFill>
        <p:spPr>
          <a:xfrm>
            <a:off x="433350" y="553900"/>
            <a:ext cx="2192125" cy="3890999"/>
          </a:xfrm>
          <a:prstGeom prst="rect">
            <a:avLst/>
          </a:prstGeom>
          <a:noFill/>
          <a:ln>
            <a:noFill/>
          </a:ln>
        </p:spPr>
      </p:pic>
      <p:pic>
        <p:nvPicPr>
          <p:cNvPr id="104" name="Google Shape;104;p17"/>
          <p:cNvPicPr preferRelativeResize="0"/>
          <p:nvPr/>
        </p:nvPicPr>
        <p:blipFill>
          <a:blip r:embed="rId5">
            <a:alphaModFix/>
          </a:blip>
          <a:stretch>
            <a:fillRect/>
          </a:stretch>
        </p:blipFill>
        <p:spPr>
          <a:xfrm>
            <a:off x="5713300" y="2785576"/>
            <a:ext cx="2578699" cy="1659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8"/>
          <p:cNvSpPr txBox="1"/>
          <p:nvPr>
            <p:ph type="title"/>
          </p:nvPr>
        </p:nvSpPr>
        <p:spPr>
          <a:xfrm>
            <a:off x="3024675" y="885600"/>
            <a:ext cx="5747700" cy="1133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tr"/>
              <a:t>5</a:t>
            </a:r>
            <a:r>
              <a:rPr lang="tr"/>
              <a:t>- Müşteri ve ürün segmentasyonu</a:t>
            </a:r>
            <a:endParaRPr b="0" sz="2655">
              <a:solidFill>
                <a:schemeClr val="dk2"/>
              </a:solidFill>
              <a:latin typeface="Arial"/>
              <a:ea typeface="Arial"/>
              <a:cs typeface="Arial"/>
              <a:sym typeface="Arial"/>
            </a:endParaRPr>
          </a:p>
          <a:p>
            <a:pPr indent="0" lvl="0" marL="0" rtl="0" algn="ctr">
              <a:spcBef>
                <a:spcPts val="0"/>
              </a:spcBef>
              <a:spcAft>
                <a:spcPts val="0"/>
              </a:spcAft>
              <a:buNone/>
            </a:pPr>
            <a:r>
              <a:t/>
            </a:r>
            <a:endParaRPr/>
          </a:p>
        </p:txBody>
      </p:sp>
      <p:sp>
        <p:nvSpPr>
          <p:cNvPr id="110" name="Google Shape;110;p18"/>
          <p:cNvSpPr txBox="1"/>
          <p:nvPr>
            <p:ph idx="4294967295" type="body"/>
          </p:nvPr>
        </p:nvSpPr>
        <p:spPr>
          <a:xfrm>
            <a:off x="3062176" y="1798700"/>
            <a:ext cx="56727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2"/>
              </a:buClr>
              <a:buSzPts val="1100"/>
              <a:buFont typeface="Arial"/>
              <a:buNone/>
            </a:pPr>
            <a:r>
              <a:rPr lang="tr" sz="1500">
                <a:solidFill>
                  <a:schemeClr val="lt1"/>
                </a:solidFill>
                <a:latin typeface="Calibri"/>
                <a:ea typeface="Calibri"/>
                <a:cs typeface="Calibri"/>
                <a:sym typeface="Calibri"/>
              </a:rPr>
              <a:t>Ürünün kendi modelleri arasında 3 farklı segment olacak.</a:t>
            </a:r>
            <a:endParaRPr sz="1500">
              <a:solidFill>
                <a:schemeClr val="lt1"/>
              </a:solidFill>
              <a:latin typeface="Calibri"/>
              <a:ea typeface="Calibri"/>
              <a:cs typeface="Calibri"/>
              <a:sym typeface="Calibri"/>
            </a:endParaRPr>
          </a:p>
          <a:p>
            <a:pPr indent="-323850" lvl="0" marL="457200" rtl="0" algn="l">
              <a:spcBef>
                <a:spcPts val="0"/>
              </a:spcBef>
              <a:spcAft>
                <a:spcPts val="0"/>
              </a:spcAft>
              <a:buClr>
                <a:schemeClr val="lt1"/>
              </a:buClr>
              <a:buSzPts val="1500"/>
              <a:buFont typeface="Calibri"/>
              <a:buAutoNum type="arabicPeriod"/>
            </a:pPr>
            <a:r>
              <a:rPr lang="tr" sz="1500">
                <a:solidFill>
                  <a:schemeClr val="lt1"/>
                </a:solidFill>
                <a:latin typeface="Calibri"/>
                <a:ea typeface="Calibri"/>
                <a:cs typeface="Calibri"/>
                <a:sym typeface="Calibri"/>
              </a:rPr>
              <a:t>Segmentimiz manuel olarak ürünün üzerindeki güç düğmesine basarak aktif hale getirilip çalıştırılabilecek.</a:t>
            </a:r>
            <a:endParaRPr sz="1500">
              <a:solidFill>
                <a:schemeClr val="lt1"/>
              </a:solidFill>
              <a:latin typeface="Calibri"/>
              <a:ea typeface="Calibri"/>
              <a:cs typeface="Calibri"/>
              <a:sym typeface="Calibri"/>
            </a:endParaRPr>
          </a:p>
          <a:p>
            <a:pPr indent="-323850" lvl="0" marL="457200" rtl="0" algn="l">
              <a:spcBef>
                <a:spcPts val="0"/>
              </a:spcBef>
              <a:spcAft>
                <a:spcPts val="0"/>
              </a:spcAft>
              <a:buClr>
                <a:schemeClr val="lt1"/>
              </a:buClr>
              <a:buSzPts val="1500"/>
              <a:buFont typeface="Calibri"/>
              <a:buAutoNum type="arabicPeriod"/>
            </a:pPr>
            <a:r>
              <a:rPr lang="tr" sz="1500">
                <a:solidFill>
                  <a:schemeClr val="lt1"/>
                </a:solidFill>
                <a:latin typeface="Calibri"/>
                <a:ea typeface="Calibri"/>
                <a:cs typeface="Calibri"/>
                <a:sym typeface="Calibri"/>
              </a:rPr>
              <a:t>Segmentimiz uzaktan çevrimiçi bağlantıyla evde veya ofiste kimsenin olmaması halinde bile aktif hale getirilerek çalıştırılacak.</a:t>
            </a:r>
            <a:endParaRPr sz="1500">
              <a:solidFill>
                <a:schemeClr val="lt1"/>
              </a:solidFill>
              <a:latin typeface="Calibri"/>
              <a:ea typeface="Calibri"/>
              <a:cs typeface="Calibri"/>
              <a:sym typeface="Calibri"/>
            </a:endParaRPr>
          </a:p>
          <a:p>
            <a:pPr indent="-323850" lvl="0" marL="457200" rtl="0" algn="l">
              <a:spcBef>
                <a:spcPts val="0"/>
              </a:spcBef>
              <a:spcAft>
                <a:spcPts val="0"/>
              </a:spcAft>
              <a:buClr>
                <a:schemeClr val="lt1"/>
              </a:buClr>
              <a:buSzPts val="1500"/>
              <a:buFont typeface="Calibri"/>
              <a:buAutoNum type="arabicPeriod"/>
            </a:pPr>
            <a:r>
              <a:rPr lang="tr" sz="1500">
                <a:solidFill>
                  <a:schemeClr val="lt1"/>
                </a:solidFill>
                <a:latin typeface="Calibri"/>
                <a:ea typeface="Calibri"/>
                <a:cs typeface="Calibri"/>
                <a:sym typeface="Calibri"/>
              </a:rPr>
              <a:t>Süpürmenin yanında içerisine temizlik sıvısı koyularak ek olarakta yerleri silebilecek</a:t>
            </a:r>
            <a:endParaRPr sz="1500">
              <a:solidFill>
                <a:schemeClr val="lt1"/>
              </a:solidFill>
              <a:latin typeface="Calibri"/>
              <a:ea typeface="Calibri"/>
              <a:cs typeface="Calibri"/>
              <a:sym typeface="Calibri"/>
            </a:endParaRPr>
          </a:p>
          <a:p>
            <a:pPr indent="0" lvl="0" marL="0" rtl="0" algn="l">
              <a:spcBef>
                <a:spcPts val="0"/>
              </a:spcBef>
              <a:spcAft>
                <a:spcPts val="0"/>
              </a:spcAft>
              <a:buNone/>
            </a:pPr>
            <a:r>
              <a:rPr lang="tr" sz="1500">
                <a:solidFill>
                  <a:schemeClr val="lt1"/>
                </a:solidFill>
                <a:latin typeface="Arial"/>
                <a:ea typeface="Arial"/>
                <a:cs typeface="Arial"/>
                <a:sym typeface="Arial"/>
              </a:rPr>
              <a:t> </a:t>
            </a:r>
            <a:endParaRPr sz="1500">
              <a:solidFill>
                <a:schemeClr val="lt1"/>
              </a:solidFill>
              <a:latin typeface="Arial"/>
              <a:ea typeface="Arial"/>
              <a:cs typeface="Arial"/>
              <a:sym typeface="Arial"/>
            </a:endParaRPr>
          </a:p>
          <a:p>
            <a:pPr indent="0" lvl="0" marL="0" rtl="0" algn="l">
              <a:spcBef>
                <a:spcPts val="0"/>
              </a:spcBef>
              <a:spcAft>
                <a:spcPts val="1200"/>
              </a:spcAft>
              <a:buNone/>
            </a:pPr>
            <a:r>
              <a:t/>
            </a:r>
            <a:endParaRPr sz="2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9"/>
          <p:cNvSpPr txBox="1"/>
          <p:nvPr>
            <p:ph type="title"/>
          </p:nvPr>
        </p:nvSpPr>
        <p:spPr>
          <a:xfrm>
            <a:off x="3024675" y="885600"/>
            <a:ext cx="5747700" cy="1133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tr"/>
              <a:t>6</a:t>
            </a:r>
            <a:r>
              <a:rPr lang="tr"/>
              <a:t>- Rekabet Unsurları</a:t>
            </a:r>
            <a:endParaRPr b="0" sz="2655">
              <a:solidFill>
                <a:schemeClr val="dk2"/>
              </a:solidFill>
              <a:latin typeface="Arial"/>
              <a:ea typeface="Arial"/>
              <a:cs typeface="Arial"/>
              <a:sym typeface="Arial"/>
            </a:endParaRPr>
          </a:p>
          <a:p>
            <a:pPr indent="0" lvl="0" marL="0" rtl="0" algn="ctr">
              <a:spcBef>
                <a:spcPts val="0"/>
              </a:spcBef>
              <a:spcAft>
                <a:spcPts val="0"/>
              </a:spcAft>
              <a:buNone/>
            </a:pPr>
            <a:r>
              <a:t/>
            </a:r>
            <a:endParaRPr/>
          </a:p>
        </p:txBody>
      </p:sp>
      <p:sp>
        <p:nvSpPr>
          <p:cNvPr id="116" name="Google Shape;116;p19"/>
          <p:cNvSpPr txBox="1"/>
          <p:nvPr>
            <p:ph idx="4294967295" type="body"/>
          </p:nvPr>
        </p:nvSpPr>
        <p:spPr>
          <a:xfrm>
            <a:off x="3060487" y="1437876"/>
            <a:ext cx="6321600" cy="3002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tr" sz="1400">
                <a:solidFill>
                  <a:schemeClr val="lt1"/>
                </a:solidFill>
                <a:latin typeface="Calibri"/>
                <a:ea typeface="Calibri"/>
                <a:cs typeface="Calibri"/>
                <a:sym typeface="Calibri"/>
              </a:rPr>
              <a:t>Rekabet unsuru ilk olarak normal elektrikli temizlik süpürge firmaları</a:t>
            </a:r>
            <a:endParaRPr sz="1400">
              <a:solidFill>
                <a:schemeClr val="lt1"/>
              </a:solidFill>
              <a:latin typeface="Calibri"/>
              <a:ea typeface="Calibri"/>
              <a:cs typeface="Calibri"/>
              <a:sym typeface="Calibri"/>
            </a:endParaRPr>
          </a:p>
          <a:p>
            <a:pPr indent="0" lvl="0" marL="0" rtl="0" algn="l">
              <a:spcBef>
                <a:spcPts val="0"/>
              </a:spcBef>
              <a:spcAft>
                <a:spcPts val="0"/>
              </a:spcAft>
              <a:buNone/>
            </a:pPr>
            <a:r>
              <a:rPr lang="tr" sz="1400">
                <a:solidFill>
                  <a:schemeClr val="lt1"/>
                </a:solidFill>
                <a:latin typeface="Calibri"/>
                <a:ea typeface="Calibri"/>
                <a:cs typeface="Calibri"/>
                <a:sym typeface="Calibri"/>
              </a:rPr>
              <a:t>olacak. Oluşabilecek yeni markalar rekabet unsuruna dahil olacak.</a:t>
            </a:r>
            <a:endParaRPr sz="1700">
              <a:solidFill>
                <a:schemeClr val="lt1"/>
              </a:solidFill>
              <a:latin typeface="Calibri"/>
              <a:ea typeface="Calibri"/>
              <a:cs typeface="Calibri"/>
              <a:sym typeface="Calibri"/>
            </a:endParaRPr>
          </a:p>
          <a:p>
            <a:pPr indent="0" lvl="0" marL="0" rtl="0" algn="l">
              <a:spcBef>
                <a:spcPts val="0"/>
              </a:spcBef>
              <a:spcAft>
                <a:spcPts val="1200"/>
              </a:spcAft>
              <a:buNone/>
            </a:pPr>
            <a:r>
              <a:t/>
            </a:r>
            <a:endParaRPr/>
          </a:p>
        </p:txBody>
      </p:sp>
      <p:pic>
        <p:nvPicPr>
          <p:cNvPr id="117" name="Google Shape;117;p19"/>
          <p:cNvPicPr preferRelativeResize="0"/>
          <p:nvPr/>
        </p:nvPicPr>
        <p:blipFill>
          <a:blip r:embed="rId3">
            <a:alphaModFix/>
          </a:blip>
          <a:stretch>
            <a:fillRect/>
          </a:stretch>
        </p:blipFill>
        <p:spPr>
          <a:xfrm>
            <a:off x="3140400" y="2063925"/>
            <a:ext cx="3168466" cy="2376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0"/>
          <p:cNvSpPr txBox="1"/>
          <p:nvPr>
            <p:ph type="title"/>
          </p:nvPr>
        </p:nvSpPr>
        <p:spPr>
          <a:xfrm>
            <a:off x="3032350" y="1008425"/>
            <a:ext cx="5747700" cy="1133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tr"/>
              <a:t>7</a:t>
            </a:r>
            <a:r>
              <a:rPr lang="tr"/>
              <a:t>- Ürünün işletmeye sağlayacağı faydalar</a:t>
            </a:r>
            <a:endParaRPr b="0" sz="2655">
              <a:solidFill>
                <a:schemeClr val="dk2"/>
              </a:solidFill>
              <a:latin typeface="Arial"/>
              <a:ea typeface="Arial"/>
              <a:cs typeface="Arial"/>
              <a:sym typeface="Arial"/>
            </a:endParaRPr>
          </a:p>
          <a:p>
            <a:pPr indent="0" lvl="0" marL="0" rtl="0" algn="ctr">
              <a:spcBef>
                <a:spcPts val="0"/>
              </a:spcBef>
              <a:spcAft>
                <a:spcPts val="0"/>
              </a:spcAft>
              <a:buNone/>
            </a:pPr>
            <a:r>
              <a:t/>
            </a:r>
            <a:endParaRPr/>
          </a:p>
        </p:txBody>
      </p:sp>
      <p:sp>
        <p:nvSpPr>
          <p:cNvPr id="123" name="Google Shape;123;p20"/>
          <p:cNvSpPr txBox="1"/>
          <p:nvPr>
            <p:ph idx="4294967295" type="body"/>
          </p:nvPr>
        </p:nvSpPr>
        <p:spPr>
          <a:xfrm>
            <a:off x="3060476" y="2059700"/>
            <a:ext cx="5662800" cy="3002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tr" sz="1400">
                <a:solidFill>
                  <a:schemeClr val="lt1"/>
                </a:solidFill>
                <a:latin typeface="Calibri"/>
                <a:ea typeface="Calibri"/>
                <a:cs typeface="Calibri"/>
                <a:sym typeface="Calibri"/>
              </a:rPr>
              <a:t>Geniş bir pazar kitlesine sahip olmasından dolayı büyük bir kazançlar elde etmesini sağlayacak. Bunun ile birlikte firmamızın pazar değeri artacak ve daha prestijli bir firma olma yolunda ilerleyecek.</a:t>
            </a:r>
            <a:endParaRPr sz="1400">
              <a:solidFill>
                <a:schemeClr val="lt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032350" y="1008425"/>
            <a:ext cx="5747700" cy="1133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tr" sz="4244"/>
              <a:t>8</a:t>
            </a:r>
            <a:r>
              <a:rPr lang="tr" sz="4244"/>
              <a:t>- </a:t>
            </a:r>
            <a:r>
              <a:rPr lang="tr" sz="4133"/>
              <a:t>Pazarlama Stratejileri</a:t>
            </a:r>
            <a:endParaRPr b="0" sz="1988">
              <a:solidFill>
                <a:schemeClr val="dk2"/>
              </a:solidFill>
              <a:latin typeface="Arial"/>
              <a:ea typeface="Arial"/>
              <a:cs typeface="Arial"/>
              <a:sym typeface="Arial"/>
            </a:endParaRPr>
          </a:p>
          <a:p>
            <a:pPr indent="0" lvl="0" marL="0" rtl="0" algn="ctr">
              <a:spcBef>
                <a:spcPts val="0"/>
              </a:spcBef>
              <a:spcAft>
                <a:spcPts val="0"/>
              </a:spcAft>
              <a:buNone/>
            </a:pPr>
            <a:r>
              <a:t/>
            </a:r>
            <a:endParaRPr/>
          </a:p>
        </p:txBody>
      </p:sp>
      <p:sp>
        <p:nvSpPr>
          <p:cNvPr id="129" name="Google Shape;129;p21"/>
          <p:cNvSpPr txBox="1"/>
          <p:nvPr>
            <p:ph idx="4294967295" type="body"/>
          </p:nvPr>
        </p:nvSpPr>
        <p:spPr>
          <a:xfrm>
            <a:off x="3071201" y="1459400"/>
            <a:ext cx="5670000" cy="3002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tr" sz="1400">
                <a:solidFill>
                  <a:schemeClr val="lt1"/>
                </a:solidFill>
                <a:latin typeface="Calibri"/>
                <a:ea typeface="Calibri"/>
                <a:cs typeface="Calibri"/>
                <a:sym typeface="Calibri"/>
              </a:rPr>
              <a:t>Pazarlama stratejimiz dijital ve geleneksel yayın organlarında yayınlanacak şekilde uyarlanacak. Zaman tasarrufundan ve hayatı kolaylaştırmasından yola çıkacak. Ayrıca ürün kalitemizi yüksek tutarak müşteri memnuniyeti kazanılacak ve böylece onlarında ürünümüzü kendi çevresine tanıtmasına yol açacağız.</a:t>
            </a:r>
            <a:endParaRPr sz="1400">
              <a:solidFill>
                <a:schemeClr val="lt1"/>
              </a:solidFill>
              <a:latin typeface="Calibri"/>
              <a:ea typeface="Calibri"/>
              <a:cs typeface="Calibri"/>
              <a:sym typeface="Calibri"/>
            </a:endParaRPr>
          </a:p>
        </p:txBody>
      </p:sp>
      <p:pic>
        <p:nvPicPr>
          <p:cNvPr id="130" name="Google Shape;130;p21"/>
          <p:cNvPicPr preferRelativeResize="0"/>
          <p:nvPr/>
        </p:nvPicPr>
        <p:blipFill>
          <a:blip r:embed="rId3">
            <a:alphaModFix/>
          </a:blip>
          <a:stretch>
            <a:fillRect/>
          </a:stretch>
        </p:blipFill>
        <p:spPr>
          <a:xfrm>
            <a:off x="3150000" y="2843750"/>
            <a:ext cx="3495844" cy="1835324"/>
          </a:xfrm>
          <a:prstGeom prst="rect">
            <a:avLst/>
          </a:prstGeom>
          <a:noFill/>
          <a:ln>
            <a:noFill/>
          </a:ln>
        </p:spPr>
      </p:pic>
      <p:pic>
        <p:nvPicPr>
          <p:cNvPr id="131" name="Google Shape;131;p21"/>
          <p:cNvPicPr preferRelativeResize="0"/>
          <p:nvPr/>
        </p:nvPicPr>
        <p:blipFill>
          <a:blip r:embed="rId4">
            <a:alphaModFix/>
          </a:blip>
          <a:stretch>
            <a:fillRect/>
          </a:stretch>
        </p:blipFill>
        <p:spPr>
          <a:xfrm>
            <a:off x="304775" y="2843750"/>
            <a:ext cx="2755688" cy="183532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